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7315200" cx="10515600"/>
  <p:notesSz cx="6858000" cy="9144000"/>
  <p:embeddedFontLst>
    <p:embeddedFont>
      <p:font typeface="Halant"/>
      <p:regular r:id="rId12"/>
      <p:bold r:id="rId13"/>
    </p:embeddedFont>
    <p:embeddedFont>
      <p:font typeface="Inter"/>
      <p:regular r:id="rId14"/>
      <p:bold r:id="rId15"/>
      <p:italic r:id="rId16"/>
      <p:boldItalic r:id="rId17"/>
    </p:embeddedFont>
    <p:embeddedFont>
      <p:font typeface="Plus Jakarta Sans Medium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04">
          <p15:clr>
            <a:srgbClr val="A4A3A4"/>
          </p15:clr>
        </p15:guide>
        <p15:guide id="2" pos="3312">
          <p15:clr>
            <a:srgbClr val="A4A3A4"/>
          </p15:clr>
        </p15:guide>
        <p15:guide id="3" pos="400">
          <p15:clr>
            <a:srgbClr val="747775"/>
          </p15:clr>
        </p15:guide>
        <p15:guide id="4" pos="6224">
          <p15:clr>
            <a:srgbClr val="747775"/>
          </p15:clr>
        </p15:guide>
        <p15:guide id="5" orient="horz" pos="44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97CAAED-27C3-4C35-B08F-E896BA1F8356}">
  <a:tblStyle styleId="{B97CAAED-27C3-4C35-B08F-E896BA1F83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04" orient="horz"/>
        <p:guide pos="3312"/>
        <p:guide pos="400"/>
        <p:guide pos="6224"/>
        <p:guide pos="448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PlusJakartaSansMedium-boldItalic.fntdata"/><Relationship Id="rId13" Type="http://schemas.openxmlformats.org/officeDocument/2006/relationships/font" Target="fonts/Halant-bold.fntdata"/><Relationship Id="rId12" Type="http://schemas.openxmlformats.org/officeDocument/2006/relationships/font" Target="fonts/Halan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964671" y="685800"/>
            <a:ext cx="4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202420a9e_0_3:notes"/>
          <p:cNvSpPr/>
          <p:nvPr>
            <p:ph idx="2" type="sldImg"/>
          </p:nvPr>
        </p:nvSpPr>
        <p:spPr>
          <a:xfrm>
            <a:off x="964671" y="685800"/>
            <a:ext cx="4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202420a9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40b0ef3486_0_4:notes"/>
          <p:cNvSpPr/>
          <p:nvPr>
            <p:ph idx="2" type="sldImg"/>
          </p:nvPr>
        </p:nvSpPr>
        <p:spPr>
          <a:xfrm>
            <a:off x="964671" y="685800"/>
            <a:ext cx="4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40b0ef348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4202420a9e_0_14:notes"/>
          <p:cNvSpPr/>
          <p:nvPr>
            <p:ph idx="2" type="sldImg"/>
          </p:nvPr>
        </p:nvSpPr>
        <p:spPr>
          <a:xfrm>
            <a:off x="964671" y="685800"/>
            <a:ext cx="4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4202420a9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202420a9e_0_24:notes"/>
          <p:cNvSpPr/>
          <p:nvPr>
            <p:ph idx="2" type="sldImg"/>
          </p:nvPr>
        </p:nvSpPr>
        <p:spPr>
          <a:xfrm>
            <a:off x="964671" y="685800"/>
            <a:ext cx="4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4202420a9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4202420a9e_0_34:notes"/>
          <p:cNvSpPr/>
          <p:nvPr>
            <p:ph idx="2" type="sldImg"/>
          </p:nvPr>
        </p:nvSpPr>
        <p:spPr>
          <a:xfrm>
            <a:off x="964671" y="685800"/>
            <a:ext cx="4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4202420a9e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8465" y="1058951"/>
            <a:ext cx="9798900" cy="291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8455" y="4030756"/>
            <a:ext cx="9798900" cy="11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8455" y="1573156"/>
            <a:ext cx="9798900" cy="279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8455" y="4483164"/>
            <a:ext cx="9798900" cy="18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8455" y="3058987"/>
            <a:ext cx="9798900" cy="119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8455" y="632924"/>
            <a:ext cx="9798900" cy="8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8455" y="1639076"/>
            <a:ext cx="9798900" cy="48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8455" y="632924"/>
            <a:ext cx="9798900" cy="8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8455" y="1639076"/>
            <a:ext cx="4599600" cy="48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557260" y="1639076"/>
            <a:ext cx="4599600" cy="48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8455" y="632924"/>
            <a:ext cx="9798900" cy="8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8455" y="790187"/>
            <a:ext cx="3229200" cy="1074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8455" y="1976320"/>
            <a:ext cx="3229200" cy="452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63788" y="640213"/>
            <a:ext cx="7323000" cy="58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57800" y="-178"/>
            <a:ext cx="5257800" cy="731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05325" y="1753849"/>
            <a:ext cx="4651800" cy="210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05325" y="3986596"/>
            <a:ext cx="4651800" cy="175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680425" y="1029796"/>
            <a:ext cx="4412700" cy="525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8455" y="6016818"/>
            <a:ext cx="6898800" cy="86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8455" y="632924"/>
            <a:ext cx="97989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8455" y="1639076"/>
            <a:ext cx="9798900" cy="48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743326" y="6632131"/>
            <a:ext cx="6309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10515600" cy="120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Analysis: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What Does the Quote Mean?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603" y="167998"/>
            <a:ext cx="768389" cy="31862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916227" y="171891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{B97CAAED-27C3-4C35-B08F-E896BA1F8356}</a:tableStyleId>
              </a:tblPr>
              <a:tblGrid>
                <a:gridCol w="8683150"/>
              </a:tblGrid>
              <a:tr h="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40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Source:  Northwest Ordinance (1787)</a:t>
                      </a:r>
                      <a:endParaRPr sz="4000"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40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utmost good faith shall always be observed towards the Indians; their lands and property shall never be taken from them without their consent.”</a:t>
                      </a:r>
                      <a:endParaRPr b="1" sz="4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0" y="0"/>
            <a:ext cx="10515600" cy="120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Analysis: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What Does the Quote Mean?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603" y="167998"/>
            <a:ext cx="768389" cy="31862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3" name="Google Shape;63;p14"/>
          <p:cNvGraphicFramePr/>
          <p:nvPr/>
        </p:nvGraphicFramePr>
        <p:xfrm>
          <a:off x="899315" y="156651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{B97CAAED-27C3-4C35-B08F-E896BA1F8356}</a:tableStyleId>
              </a:tblPr>
              <a:tblGrid>
                <a:gridCol w="8716825"/>
              </a:tblGrid>
              <a:tr h="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40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Source:  Treaty of Greenville (1795)</a:t>
                      </a:r>
                      <a:endParaRPr sz="4000"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40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said Indian tribes do acknowledge themselves to be under the protection of the United States, and no other power whatever.”</a:t>
                      </a:r>
                      <a:endParaRPr b="1" sz="4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0" y="0"/>
            <a:ext cx="10515600" cy="120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Analysis: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What Does the Quote Mean?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603" y="167998"/>
            <a:ext cx="768389" cy="31862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0" name="Google Shape;70;p15"/>
          <p:cNvGraphicFramePr/>
          <p:nvPr/>
        </p:nvGraphicFramePr>
        <p:xfrm>
          <a:off x="917452" y="157771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{B97CAAED-27C3-4C35-B08F-E896BA1F8356}</a:tableStyleId>
              </a:tblPr>
              <a:tblGrid>
                <a:gridCol w="8694400"/>
              </a:tblGrid>
              <a:tr h="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35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Source:  </a:t>
                      </a:r>
                      <a:r>
                        <a:rPr lang="en" sz="3500">
                          <a:latin typeface="Halant"/>
                          <a:ea typeface="Halant"/>
                          <a:cs typeface="Halant"/>
                          <a:sym typeface="Halant"/>
                        </a:rPr>
                        <a:t>Jefferson’s Letter on the Louisiana Purchase (1803)</a:t>
                      </a:r>
                      <a:endParaRPr sz="3500"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35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acquisition of New Orleans would of itself been a great thing … but that of Louisiana is inappreciable, because, giving us sole dominion of the Mississippi, it secures to us the course of a peaceable nation.”</a:t>
                      </a:r>
                      <a:endParaRPr b="1" sz="35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0" y="0"/>
            <a:ext cx="10515600" cy="120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Analysis: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What Does the Quote Mean?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603" y="167998"/>
            <a:ext cx="768389" cy="31862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7" name="Google Shape;77;p16"/>
          <p:cNvGraphicFramePr/>
          <p:nvPr/>
        </p:nvGraphicFramePr>
        <p:xfrm>
          <a:off x="861452" y="16225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{B97CAAED-27C3-4C35-B08F-E896BA1F8356}</a:tableStyleId>
              </a:tblPr>
              <a:tblGrid>
                <a:gridCol w="8671975"/>
              </a:tblGrid>
              <a:tr h="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39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Source:  </a:t>
                      </a:r>
                      <a:r>
                        <a:rPr lang="en" sz="3900">
                          <a:latin typeface="Halant"/>
                          <a:ea typeface="Halant"/>
                          <a:cs typeface="Halant"/>
                          <a:sym typeface="Halant"/>
                        </a:rPr>
                        <a:t>Tecumseh’s Speech to the Osages (1811)</a:t>
                      </a:r>
                      <a:endParaRPr sz="3900"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39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white men are like poisonous serpents; when chilled, they are feeble and harmless, but invigorate them with warmth, and they sting their benefactors to death.”</a:t>
                      </a:r>
                      <a:endParaRPr b="1" sz="39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0" y="0"/>
            <a:ext cx="10515600" cy="120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Analysis: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What Does the Quote Mean?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603" y="167998"/>
            <a:ext cx="768389" cy="31862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4" name="Google Shape;84;p17"/>
          <p:cNvGraphicFramePr/>
          <p:nvPr/>
        </p:nvGraphicFramePr>
        <p:xfrm>
          <a:off x="917477" y="157771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{B97CAAED-27C3-4C35-B08F-E896BA1F8356}</a:tableStyleId>
              </a:tblPr>
              <a:tblGrid>
                <a:gridCol w="8694375"/>
              </a:tblGrid>
              <a:tr h="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4000">
                          <a:latin typeface="Halant"/>
                          <a:ea typeface="Halant"/>
                          <a:cs typeface="Halant"/>
                          <a:sym typeface="Halant"/>
                        </a:rPr>
                        <a:t>Source:  Indian Removal Act (1830)</a:t>
                      </a:r>
                      <a:endParaRPr sz="4000"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r>
                        <a:rPr lang="en" sz="4000">
                          <a:latin typeface="Inter"/>
                          <a:ea typeface="Inter"/>
                          <a:cs typeface="Inter"/>
                          <a:sym typeface="Inter"/>
                        </a:rPr>
                        <a:t>“It shall and may be lawful for the President of the United States to cause such tribes or nations to be removed to the west of the river Mississippi.”</a:t>
                      </a:r>
                      <a:endParaRPr b="1" sz="4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83600" marB="83600" marR="157725" marL="157725">
                    <a:lnL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